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 Mono Medium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RA6apClT9WL7gwTpdzz/zi65F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113CCA-554F-47EC-82D2-BFA74C9A9A2D}">
  <a:tblStyle styleId="{AE113CCA-554F-47EC-82D2-BFA74C9A9A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Medium-bold.fntdata"/><Relationship Id="rId25" Type="http://schemas.openxmlformats.org/officeDocument/2006/relationships/font" Target="fonts/RobotoMonoMedium-regular.fntdata"/><Relationship Id="rId28" Type="http://schemas.openxmlformats.org/officeDocument/2006/relationships/font" Target="fonts/RobotoMonoMedium-boldItalic.fntdata"/><Relationship Id="rId27" Type="http://schemas.openxmlformats.org/officeDocument/2006/relationships/font" Target="fonts/RobotoMon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ffd0fbde7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effd0fbde7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ffd0fbde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effd0fbde7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ffd0fbde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effd0fbde7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ff2f992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eff2f992e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ff2f992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eff2f992e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ff2f992e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eff2f992e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ff2f992e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eff2f992e1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ff2f992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eff2f992e1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ffd0fbde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effd0fbde7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ffd0fbde7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effd0fbde7_1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ff2f992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eff2f992e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ff2f992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eff2f992e1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github.com/robertanto/Real-Time-Sound-Event-Detection" TargetMode="External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drive.google.com/file/d/1zzetBwwlfortLXrZjpM5nzs3ugCMQ4Ze/view?usp=sharing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2443" y="230538"/>
            <a:ext cx="1810030" cy="96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832546" y="1671897"/>
            <a:ext cx="983545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boto Mono Medium"/>
              <a:buNone/>
            </a:pPr>
            <a:r>
              <a:rPr b="1" lang="ru-RU" sz="50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ИИ-система обработки звонков при экстренном реагировании на ДТП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523999" y="6385967"/>
            <a:ext cx="9144000" cy="46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/>
              <a:t>1/05/2024 – 1/08/2024</a:t>
            </a:r>
            <a:endParaRPr sz="2200"/>
          </a:p>
        </p:txBody>
      </p:sp>
      <p:sp>
        <p:nvSpPr>
          <p:cNvPr id="87" name="Google Shape;87;p1"/>
          <p:cNvSpPr txBox="1"/>
          <p:nvPr/>
        </p:nvSpPr>
        <p:spPr>
          <a:xfrm>
            <a:off x="612606" y="5243443"/>
            <a:ext cx="11167314" cy="1049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Разработка модели нейронной сети для определения экстренных ситуаций по аудиозаписям звонков.</a:t>
            </a:r>
            <a:endParaRPr b="0" i="0" sz="2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693695" y="4256770"/>
            <a:ext cx="5287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(ООО «Айкон софт»)</a:t>
            </a:r>
            <a:endParaRPr/>
          </a:p>
        </p:txBody>
      </p:sp>
      <p:grpSp>
        <p:nvGrpSpPr>
          <p:cNvPr id="89" name="Google Shape;89;p1"/>
          <p:cNvGrpSpPr/>
          <p:nvPr/>
        </p:nvGrpSpPr>
        <p:grpSpPr>
          <a:xfrm>
            <a:off x="832546" y="1250866"/>
            <a:ext cx="10364845" cy="842062"/>
            <a:chOff x="994609" y="1491125"/>
            <a:chExt cx="10364845" cy="98667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2199" y="1492923"/>
              <a:ext cx="5187255" cy="98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994609" y="1491125"/>
              <a:ext cx="5201654" cy="984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0" y="80725"/>
            <a:ext cx="8472421" cy="10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effd0fbde7_3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2effd0fbde7_3_26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g2effd0fbde7_3_26"/>
          <p:cNvSpPr txBox="1"/>
          <p:nvPr/>
        </p:nvSpPr>
        <p:spPr>
          <a:xfrm>
            <a:off x="444000" y="2207550"/>
            <a:ext cx="113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effd0fbde7_3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effd0fbde7_3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613" y="1440825"/>
            <a:ext cx="4714319" cy="39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effd0fbde7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g2effd0fbde7_3_7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g2effd0fbde7_3_7"/>
          <p:cNvSpPr txBox="1"/>
          <p:nvPr/>
        </p:nvSpPr>
        <p:spPr>
          <a:xfrm>
            <a:off x="444000" y="2207550"/>
            <a:ext cx="113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effd0fbde7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effd0fbde7_3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738" y="1534950"/>
            <a:ext cx="7308070" cy="39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effd0fbde7_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2effd0fbde7_3_17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g2effd0fbde7_3_17"/>
          <p:cNvSpPr txBox="1"/>
          <p:nvPr/>
        </p:nvSpPr>
        <p:spPr>
          <a:xfrm>
            <a:off x="444000" y="2207550"/>
            <a:ext cx="113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2effd0fbde7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effd0fbde7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63" y="1157650"/>
            <a:ext cx="4777269" cy="57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eff2f992e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g2eff2f992e1_0_4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g2eff2f992e1_0_4"/>
          <p:cNvSpPr txBox="1"/>
          <p:nvPr/>
        </p:nvSpPr>
        <p:spPr>
          <a:xfrm>
            <a:off x="444000" y="2198425"/>
            <a:ext cx="11304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3.1. Фреймворк "Real-Time Sound Event Detection" </a:t>
            </a:r>
            <a:r>
              <a:rPr lang="ru-RU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https://github.com/robertanto/Real-Time-Sound-Event-Detection</a:t>
            </a:r>
            <a:r>
              <a:rPr lang="ru-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представляет собой систему обнаружения звуковых событий в реальном времени, реализованную на Python. Он использует модель для классификации звуковых событий и визуализирует их на графике. Проект предназначен для распознавания различных звуков, таких как речь, музыка, взрывы и тишина - всего 521 класс различных звуков.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примера список первых 20-ти возможных к распознаванию звуков: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Speech (разговор); 1. Child speech, kid speaking (детская речь, ребенок говорит); 2. Conversation (разговор);          3. Narration, monologue (повествование, монолог); 4. Babbling (лепет); 5. Speech synthesizer (синтезатор речи);6. Shout (крик); 7. Bellow (рев); 8. Whoop (возглас); 9. Yell (вопль); 10. Children shouting (кричащие дети); 11. Screaming (крики); 12. Whispering (шепот); 13. Laughter (смех); 14. Baby laughter (смех младенца); 15. Giggle (хихиканье); 16. Snicker (смешок); 17. Belly laugh (раскатистый смех); 18. Chuckle, chortle (посмеивание, хихиканье); 19. Crying, sobbing (плач, рыдание); 20. Baby cry, infant cry (плач младенца, крик младенца). и т. д.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eff2f992e1_0_4"/>
          <p:cNvSpPr txBox="1"/>
          <p:nvPr/>
        </p:nvSpPr>
        <p:spPr>
          <a:xfrm>
            <a:off x="444000" y="1124400"/>
            <a:ext cx="11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3. Распознавание звуков с места аварии с использованием    </a:t>
            </a:r>
            <a:endParaRPr b="1"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    предобученной сети “</a:t>
            </a: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Real-Time Sound Event Detection”.</a:t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eff2f992e1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25" y="103925"/>
            <a:ext cx="949125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2eff2f992e1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g2eff2f992e1_0_20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g2eff2f992e1_0_20"/>
          <p:cNvSpPr txBox="1"/>
          <p:nvPr/>
        </p:nvSpPr>
        <p:spPr>
          <a:xfrm>
            <a:off x="444000" y="1211975"/>
            <a:ext cx="11304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Для установки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локальный компьютер: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Склонируйте репозиторий: выполните в терминале команду:                                                                                                git clone https://github.com/robertanto/Real-Time-Sound-Event-Detection.git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Перейдите в каталог проекта с помощью команды: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Real-Time-Sound-Event-Detection.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Установите зависимости: выполните команду pip3 install -r requirements.txt.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Запустите демонстрацию: выполните команду python3 ./sound_event_detection.py.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изменения классов звуковых можно отредактировать список plt_classes в файле sound_event_detection.py.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eff2f992e1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eff2f992e1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2eff2f992e1_0_28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g2eff2f992e1_0_28"/>
          <p:cNvSpPr txBox="1"/>
          <p:nvPr/>
        </p:nvSpPr>
        <p:spPr>
          <a:xfrm>
            <a:off x="444000" y="1150375"/>
            <a:ext cx="11304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При адаптации предобученной нейронной сети “Real-Time Sound Event Detection” для задач стажировки сначала были примерно отобраны классы звуков которые могут присутствовать на месте аварии: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Speech (разговор); 4. Babbling (лепет); 9. Yell (вопль); 11. Screaming (крики); 19. Crying, sobbing (плач, рыдание); 292. Fire (огонь); 304. Car alarm (автосигнализация); 316. Emergency vehicle (аварийное транспортное средство); 317. Police car (siren) (полицейская машина (сирена)); 318. Ambulance (siren) (скорая помощь (сирена)); 435. Glas (стекло); 474. Tearing (разрыв); 494. Silence (тишина).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Используя библиотеку PyQT написан код для визуализации результатов распознавания звуков поступающих на микрофон (линейный аудио вход) звуковой платы локального компьютера в отдельном программном окне в режиме on-line. Реализованы кнопки “Старт” и “Стоп” - при клике мышью на которые происходит начало и завершение работы программы.</a:t>
            </a: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Оператор визуально на on-line диаграмме видит в цвете какие звуки в данный момент определяются и точность их соответствия тестовым.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Видео работы системы: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https://drive.google.com/file/d/1zzetBwwlfortLXrZjpM5nzs3ugCMQ4Ze/view?usp=sharing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Инструменты: tensorflow, keras, librosa, matplotlib, numpy, sounddevice, pandas, pyaudio, pyQt5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2eff2f992e1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50" y="103925"/>
            <a:ext cx="949125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2eff2f992e1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g2eff2f992e1_0_58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6" name="Google Shape;236;g2eff2f992e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75" y="1145875"/>
            <a:ext cx="11304003" cy="5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eff2f992e1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eff2f992e1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2eff2f992e1_0_69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4" name="Google Shape;244;g2eff2f992e1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75" y="1157075"/>
            <a:ext cx="11304003" cy="5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eff2f992e1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effd0fbde7_1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g2effd0fbde7_10_0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2" name="Google Shape;252;g2effd0fbde7_1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effd0fbde7_1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26" y="1288174"/>
            <a:ext cx="5197398" cy="201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effd0fbde7_1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750" y="1417900"/>
            <a:ext cx="5653825" cy="52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effd0fbde7_1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2effd0fbde7_10_10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1" name="Google Shape;261;g2effd0fbde7_1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effd0fbde7_1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75" y="1193375"/>
            <a:ext cx="6008226" cy="54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background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44488" t="0"/>
          <a:stretch/>
        </p:blipFill>
        <p:spPr>
          <a:xfrm>
            <a:off x="6921361" y="1301080"/>
            <a:ext cx="5287519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0" y="0"/>
            <a:ext cx="7824865" cy="6858000"/>
          </a:xfrm>
          <a:prstGeom prst="rect">
            <a:avLst/>
          </a:prstGeom>
          <a:solidFill>
            <a:srgbClr val="396A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7817654" y="0"/>
            <a:ext cx="4391226" cy="68580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type="ctrTitle"/>
          </p:nvPr>
        </p:nvSpPr>
        <p:spPr>
          <a:xfrm>
            <a:off x="368811" y="925578"/>
            <a:ext cx="6863467" cy="3124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 Mono Medium"/>
              <a:buNone/>
            </a:pPr>
            <a:r>
              <a:rPr b="1" lang="ru-RU" sz="44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ИИ-система обработки звонков при экстренном реагировании на ДТП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835561" y="4309595"/>
            <a:ext cx="5287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(ООО «Айкон софт»)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28684" y="5367981"/>
            <a:ext cx="7167495" cy="1049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Разработка модели нейронной сети </a:t>
            </a:r>
            <a:endParaRPr sz="2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для определения экстренных ситуаций </a:t>
            </a:r>
            <a:endParaRPr sz="2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по аудиозаписям звонков.</a:t>
            </a:r>
            <a:endParaRPr sz="2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</a:pPr>
            <a:br>
              <a:rPr lang="ru-RU" sz="2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8939338" y="375706"/>
            <a:ext cx="2782284" cy="905429"/>
            <a:chOff x="9182331" y="-384435"/>
            <a:chExt cx="2782284" cy="905429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9565120" y="-4746"/>
              <a:ext cx="23994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A1353A"/>
                  </a:solidFill>
                  <a:latin typeface="Open Sans"/>
                  <a:ea typeface="Open Sans"/>
                  <a:cs typeface="Open Sans"/>
                  <a:sym typeface="Open Sans"/>
                </a:rPr>
                <a:t>ICON</a:t>
              </a:r>
              <a:r>
                <a:rPr lang="ru-RU" sz="1200">
                  <a:solidFill>
                    <a:srgbClr val="A1353A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b="1" lang="ru-RU" sz="2000">
                  <a:solidFill>
                    <a:srgbClr val="A1353A"/>
                  </a:solidFill>
                  <a:latin typeface="Open Sans"/>
                  <a:ea typeface="Open Sans"/>
                  <a:cs typeface="Open Sans"/>
                  <a:sym typeface="Open Sans"/>
                </a:rPr>
                <a:t>SOFT</a:t>
              </a:r>
              <a:endParaRPr b="1" sz="2000">
                <a:solidFill>
                  <a:srgbClr val="A1353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264390" y="-384435"/>
              <a:ext cx="1656730" cy="681962"/>
            </a:xfrm>
            <a:custGeom>
              <a:rect b="b" l="l" r="r" t="t"/>
              <a:pathLst>
                <a:path extrusionOk="0" h="668982" w="1669964">
                  <a:moveTo>
                    <a:pt x="351628" y="667299"/>
                  </a:moveTo>
                  <a:lnTo>
                    <a:pt x="9976" y="668982"/>
                  </a:lnTo>
                  <a:cubicBezTo>
                    <a:pt x="9322" y="445988"/>
                    <a:pt x="654" y="222994"/>
                    <a:pt x="0" y="0"/>
                  </a:cubicBezTo>
                  <a:lnTo>
                    <a:pt x="1653934" y="6268"/>
                  </a:lnTo>
                  <a:lnTo>
                    <a:pt x="1669964" y="437631"/>
                  </a:lnTo>
                </a:path>
              </a:pathLst>
            </a:custGeom>
            <a:noFill/>
            <a:ln cap="flat" cmpd="sng" w="19050">
              <a:solidFill>
                <a:srgbClr val="A1353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9182331" y="290162"/>
              <a:ext cx="192071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rgbClr val="A1353A"/>
                  </a:solidFill>
                  <a:latin typeface="Calibri"/>
                  <a:ea typeface="Calibri"/>
                  <a:cs typeface="Calibri"/>
                  <a:sym typeface="Calibri"/>
                </a:rPr>
                <a:t>Создано при участии АО «ГЛОНАС»</a:t>
              </a:r>
              <a:endParaRPr/>
            </a:p>
          </p:txBody>
        </p:sp>
      </p:grpSp>
      <p:sp>
        <p:nvSpPr>
          <p:cNvPr id="107" name="Google Shape;107;p2"/>
          <p:cNvSpPr txBox="1"/>
          <p:nvPr>
            <p:ph idx="1" type="subTitle"/>
          </p:nvPr>
        </p:nvSpPr>
        <p:spPr>
          <a:xfrm>
            <a:off x="7297368" y="6298641"/>
            <a:ext cx="5670432" cy="46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200"/>
              <a:buNone/>
            </a:pPr>
            <a:r>
              <a:rPr lang="ru-RU" sz="2200">
                <a:solidFill>
                  <a:srgbClr val="171616"/>
                </a:solidFill>
              </a:rPr>
              <a:t>1/05/2024 – 1/08/2024</a:t>
            </a:r>
            <a:endParaRPr sz="2200">
              <a:solidFill>
                <a:srgbClr val="171616"/>
              </a:solidFill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25" y="16924"/>
            <a:ext cx="8472376" cy="10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199326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3"/>
          <p:cNvCxnSpPr/>
          <p:nvPr/>
        </p:nvCxnSpPr>
        <p:spPr>
          <a:xfrm>
            <a:off x="382770" y="729535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1499917" y="5827665"/>
            <a:ext cx="28963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Алексей Терещенко</a:t>
            </a:r>
            <a:br>
              <a:rPr b="0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311736" y="1202419"/>
            <a:ext cx="401328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Тимлид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6660929" y="1186336"/>
            <a:ext cx="401328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Помощник тимлида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018349" y="5827665"/>
            <a:ext cx="28963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Андрей Малицкий</a:t>
            </a:r>
            <a:br>
              <a:rPr b="0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438" y="2012719"/>
            <a:ext cx="3549058" cy="35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800" y="2012725"/>
            <a:ext cx="3494800" cy="34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-65497"/>
            <a:ext cx="9200901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4"/>
          <p:cNvSpPr txBox="1"/>
          <p:nvPr/>
        </p:nvSpPr>
        <p:spPr>
          <a:xfrm>
            <a:off x="382770" y="2333685"/>
            <a:ext cx="11304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Разработка модели нейронной сети для определения экстренных ситуаций по аудиозаписям звонков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Введение: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эффективного реагирования на экстренные ситуации, такие как ДТП, необходимо разработать модель нейронной сети, способную быстро анализировать аудиозаписи звонков и определять, является ли вызов ложным или истинным. Цель проекта - разработать модель, которая в течение 20 секунд после начала звонка определит характер вызова и выдаст рекомендацию по дальнейшим действиям оператору.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Цели проекта: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Разработать модель нейронной сети, способную анализировать аудиозаписи звонков и определять экстренные ситуации.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Обеспечить оперативное определение ложных и истинных вызовов в течение 20 секунд.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Предоставить оператору рекомендацию по дальнейшим действиям на основе результатов анализа.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3880413" y="1438139"/>
            <a:ext cx="627017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ТЕХНИЧЕСКОЕ ЗАДАНИЕ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903"/>
            <a:ext cx="9200901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5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5"/>
          <p:cNvSpPr txBox="1"/>
          <p:nvPr/>
        </p:nvSpPr>
        <p:spPr>
          <a:xfrm>
            <a:off x="625366" y="2333685"/>
            <a:ext cx="11304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Требования к системе.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3.1. Функциональные требования: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Разработать и обучить модель нейронной сети для анализа аудиозаписей звонков.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Обеспечить работу модели в реальном времени с временным ограничением в 20 секунд.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Выдавать оператору флаг (истинный/ложный вызов) и рекомендацию по дальнейшим действиям.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Опционально: провести классификацию вызовов на основе анализа шумов.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3.2. Нефункциональные требования: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Высокая точность определения вызова для минимизации ложных срабатываний.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Высокая скорость работы модели для оперативного принятия решений оператором.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Надежная работа модели даже при наличии шумов в аудиозаписях.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Защита конфиденциальности данных пользователей.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3880413" y="1438139"/>
            <a:ext cx="627017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ТЕХНИЧЕСКОЕ ЗАДАНИЕ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903"/>
            <a:ext cx="9200901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6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6"/>
          <p:cNvSpPr txBox="1"/>
          <p:nvPr/>
        </p:nvSpPr>
        <p:spPr>
          <a:xfrm>
            <a:off x="444001" y="2182382"/>
            <a:ext cx="113040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Архитектура системы.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Система состоит из следующих компонентов: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Модуль предобработки данных: Преобразует аудиозаписи в формат, пригодный для анализа нейронной сетью.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Нейронная сеть для анализа аудиозаписей: Обучается на данных, содержащих аудиозаписи и классы (истинный/ложный вызов).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Модуль определения вызова: Выполняет анализ аудиозаписи и выдает флаг вызова и рекомендацию оператору.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Модуль взаимодействия с оператором: Отвечает за взаимодействие с оператором и передачу информации о вызове и рекомендации.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Тестирование: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Провести тестирование модели на тестовом наборе данных, содержащем различные аудиозаписи звонков.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Оценить точность определения вызовов и скорость работы модели.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Провести интеграционное тестирование системы для проверки взаимодействия компонентов.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880413" y="1438139"/>
            <a:ext cx="627017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ТЕХНИЧЕСКОЕ ЗАДАНИЕ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903"/>
            <a:ext cx="9200901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7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7"/>
          <p:cNvSpPr txBox="1"/>
          <p:nvPr/>
        </p:nvSpPr>
        <p:spPr>
          <a:xfrm>
            <a:off x="444001" y="2392246"/>
            <a:ext cx="1130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Интерфейс: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Разработать интерфейс для оператора с отображением информации о вызове и рекомендации по дальнейшим действиям.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Обеспечить простоту использования интерфейса и интуитивно понятные элементы управления.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Выводы: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Разработка модели нейронной сети для определения экстренных ситуаций по аудиозаписям звонков позволит операторам быстро и точно принимать решения в критических ситуациях. Модель должна быть надежной, быстрой и точной, чтобы оператор мог принимать обоснованные решения в экстренных ситуациях.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3880413" y="1438139"/>
            <a:ext cx="627017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ТЕХНИЧЕСКОЕ ЗАДАНИЕ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903"/>
            <a:ext cx="9200901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eff2f992e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2eff2f992e1_0_12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g2eff2f992e1_0_12"/>
          <p:cNvSpPr txBox="1"/>
          <p:nvPr/>
        </p:nvSpPr>
        <p:spPr>
          <a:xfrm>
            <a:off x="352174" y="1426925"/>
            <a:ext cx="1136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2800"/>
              <a:buFont typeface="Calibri"/>
              <a:buAutoNum type="arabicPeriod"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Данные</a:t>
            </a: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eff2f992e1_0_12"/>
          <p:cNvSpPr txBox="1"/>
          <p:nvPr/>
        </p:nvSpPr>
        <p:spPr>
          <a:xfrm>
            <a:off x="444000" y="2207550"/>
            <a:ext cx="11304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.1.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Звонки в службу экстренной помощи предоставила компания IconSOFT.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Файлы mp3 (подтвержденных истинных и ложных звонков собраны в папки true/false)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База добавлялась в процессе проекта.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2eff2f992e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903"/>
            <a:ext cx="9200901" cy="55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g2eff2f992e1_0_12"/>
          <p:cNvGraphicFramePr/>
          <p:nvPr/>
        </p:nvGraphicFramePr>
        <p:xfrm>
          <a:off x="1917525" y="33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{AE113CCA-554F-47EC-82D2-BFA74C9A9A2D}</a:tableStyleId>
              </a:tblPr>
              <a:tblGrid>
                <a:gridCol w="866775"/>
                <a:gridCol w="1285875"/>
                <a:gridCol w="952500"/>
                <a:gridCol w="952500"/>
                <a:gridCol w="952500"/>
                <a:gridCol w="952500"/>
                <a:gridCol w="952500"/>
              </a:tblGrid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/>
                        <a:t>Анализ датасета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Группа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Кол-во файлов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Длительность, с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мин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мах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средняя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общая, мин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TRUE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посторонние_звуки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124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4,2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344,1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55,4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114,6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разговоры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239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4,9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485,9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38,4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152,8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тишина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78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7,6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402,8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105,5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137,1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ВСЕГО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441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4,2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485,9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55,0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404,5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FALSE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посторонние_звуки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140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1,1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59,3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8,6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20,0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разговоры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134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269,8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13,8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30,7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тишина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160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0,2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41,6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4,1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10,9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ВСЕГО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434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0,2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269,8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8,5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61,7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eff2f992e1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585" y="331678"/>
            <a:ext cx="1536183" cy="34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2eff2f992e1_0_77"/>
          <p:cNvCxnSpPr/>
          <p:nvPr/>
        </p:nvCxnSpPr>
        <p:spPr>
          <a:xfrm>
            <a:off x="382770" y="946111"/>
            <a:ext cx="11304000" cy="0"/>
          </a:xfrm>
          <a:prstGeom prst="straightConnector1">
            <a:avLst/>
          </a:prstGeom>
          <a:noFill/>
          <a:ln cap="flat" cmpd="sng" w="34925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g2eff2f992e1_0_77"/>
          <p:cNvSpPr txBox="1"/>
          <p:nvPr/>
        </p:nvSpPr>
        <p:spPr>
          <a:xfrm>
            <a:off x="444000" y="2207550"/>
            <a:ext cx="113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eff2f992e1_0_77"/>
          <p:cNvSpPr txBox="1"/>
          <p:nvPr/>
        </p:nvSpPr>
        <p:spPr>
          <a:xfrm>
            <a:off x="444000" y="1124400"/>
            <a:ext cx="11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ru-RU" sz="2800">
                <a:solidFill>
                  <a:srgbClr val="396AF1"/>
                </a:solidFill>
                <a:latin typeface="Calibri"/>
                <a:ea typeface="Calibri"/>
                <a:cs typeface="Calibri"/>
                <a:sym typeface="Calibri"/>
              </a:rPr>
              <a:t>Распознавание звуков с места аварии с использованием анализа цветности частот.</a:t>
            </a:r>
            <a:endParaRPr sz="2800">
              <a:solidFill>
                <a:srgbClr val="396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2eff2f992e1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" y="27725"/>
            <a:ext cx="949125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eff2f992e1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1388" y="2384525"/>
            <a:ext cx="52292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2024-07-25T17:51:53Z</dcterms:created>
  <dc:creator>Пользователь Windows</dc:creator>
</cp:coreProperties>
</file>